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8" r:id="rId2"/>
    <p:sldId id="278" r:id="rId3"/>
    <p:sldId id="280" r:id="rId4"/>
    <p:sldId id="275" r:id="rId5"/>
    <p:sldId id="281" r:id="rId6"/>
    <p:sldId id="282" r:id="rId7"/>
    <p:sldId id="283" r:id="rId8"/>
    <p:sldId id="285" r:id="rId9"/>
    <p:sldId id="286" r:id="rId10"/>
    <p:sldId id="284" r:id="rId11"/>
    <p:sldId id="263" r:id="rId12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3C56"/>
    <a:srgbClr val="6889B2"/>
    <a:srgbClr val="003366"/>
    <a:srgbClr val="000004"/>
    <a:srgbClr val="CCFFFF"/>
    <a:srgbClr val="00FFFF"/>
    <a:srgbClr val="0099CC"/>
    <a:srgbClr val="66FF99"/>
    <a:srgbClr val="85DF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>
        <p:scale>
          <a:sx n="60" d="100"/>
          <a:sy n="60" d="100"/>
        </p:scale>
        <p:origin x="-1194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016B6-E013-4DBF-A24D-82B78B9CC882}" type="datetimeFigureOut">
              <a:rPr lang="he-IL" smtClean="0"/>
              <a:pPr/>
              <a:t>ו'/אייר/תשפ"א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065F9-D817-4BEE-9C12-9066E9E4640D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016B6-E013-4DBF-A24D-82B78B9CC882}" type="datetimeFigureOut">
              <a:rPr lang="he-IL" smtClean="0"/>
              <a:pPr/>
              <a:t>ו'/אייר/תשפ"א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065F9-D817-4BEE-9C12-9066E9E4640D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016B6-E013-4DBF-A24D-82B78B9CC882}" type="datetimeFigureOut">
              <a:rPr lang="he-IL" smtClean="0"/>
              <a:pPr/>
              <a:t>ו'/אייר/תשפ"א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065F9-D817-4BEE-9C12-9066E9E4640D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016B6-E013-4DBF-A24D-82B78B9CC882}" type="datetimeFigureOut">
              <a:rPr lang="he-IL" smtClean="0"/>
              <a:pPr/>
              <a:t>ו'/אייר/תשפ"א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065F9-D817-4BEE-9C12-9066E9E4640D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016B6-E013-4DBF-A24D-82B78B9CC882}" type="datetimeFigureOut">
              <a:rPr lang="he-IL" smtClean="0"/>
              <a:pPr/>
              <a:t>ו'/אייר/תשפ"א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065F9-D817-4BEE-9C12-9066E9E4640D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016B6-E013-4DBF-A24D-82B78B9CC882}" type="datetimeFigureOut">
              <a:rPr lang="he-IL" smtClean="0"/>
              <a:pPr/>
              <a:t>ו'/אייר/תשפ"א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065F9-D817-4BEE-9C12-9066E9E4640D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016B6-E013-4DBF-A24D-82B78B9CC882}" type="datetimeFigureOut">
              <a:rPr lang="he-IL" smtClean="0"/>
              <a:pPr/>
              <a:t>ו'/אייר/תשפ"א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065F9-D817-4BEE-9C12-9066E9E4640D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016B6-E013-4DBF-A24D-82B78B9CC882}" type="datetimeFigureOut">
              <a:rPr lang="he-IL" smtClean="0"/>
              <a:pPr/>
              <a:t>ו'/אייר/תשפ"א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065F9-D817-4BEE-9C12-9066E9E4640D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016B6-E013-4DBF-A24D-82B78B9CC882}" type="datetimeFigureOut">
              <a:rPr lang="he-IL" smtClean="0"/>
              <a:pPr/>
              <a:t>ו'/אייר/תשפ"א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065F9-D817-4BEE-9C12-9066E9E4640D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016B6-E013-4DBF-A24D-82B78B9CC882}" type="datetimeFigureOut">
              <a:rPr lang="he-IL" smtClean="0"/>
              <a:pPr/>
              <a:t>ו'/אייר/תשפ"א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065F9-D817-4BEE-9C12-9066E9E4640D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016B6-E013-4DBF-A24D-82B78B9CC882}" type="datetimeFigureOut">
              <a:rPr lang="he-IL" smtClean="0"/>
              <a:pPr/>
              <a:t>ו'/אייר/תשפ"א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065F9-D817-4BEE-9C12-9066E9E4640D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B016B6-E013-4DBF-A24D-82B78B9CC882}" type="datetimeFigureOut">
              <a:rPr lang="he-IL" smtClean="0"/>
              <a:pPr/>
              <a:t>ו'/אייר/תשפ"א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065F9-D817-4BEE-9C12-9066E9E4640D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0.png"/><Relationship Id="rId3" Type="http://schemas.openxmlformats.org/officeDocument/2006/relationships/image" Target="../media/image4.jpeg"/><Relationship Id="rId7" Type="http://schemas.openxmlformats.org/officeDocument/2006/relationships/image" Target="../media/image7.png"/><Relationship Id="rId12" Type="http://schemas.openxmlformats.org/officeDocument/2006/relationships/image" Target="../media/image13.svg"/><Relationship Id="rId2" Type="http://schemas.openxmlformats.org/officeDocument/2006/relationships/image" Target="../media/image3.jpeg"/><Relationship Id="rId16" Type="http://schemas.openxmlformats.org/officeDocument/2006/relationships/image" Target="../media/image17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svg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5" Type="http://schemas.openxmlformats.org/officeDocument/2006/relationships/image" Target="../media/image11.png"/><Relationship Id="rId10" Type="http://schemas.openxmlformats.org/officeDocument/2006/relationships/image" Target="../media/image11.svg"/><Relationship Id="rId4" Type="http://schemas.openxmlformats.org/officeDocument/2006/relationships/image" Target="../media/image5.jpeg"/><Relationship Id="rId9" Type="http://schemas.openxmlformats.org/officeDocument/2006/relationships/image" Target="../media/image8.png"/><Relationship Id="rId14" Type="http://schemas.openxmlformats.org/officeDocument/2006/relationships/image" Target="../media/image15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8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>
            <a:extLst>
              <a:ext uri="{FF2B5EF4-FFF2-40B4-BE49-F238E27FC236}">
                <a16:creationId xmlns:a16="http://schemas.microsoft.com/office/drawing/2014/main" xmlns="" id="{953CC10C-9AD8-4848-AFF3-D7D8F77FE70A}"/>
              </a:ext>
            </a:extLst>
          </p:cNvPr>
          <p:cNvSpPr/>
          <p:nvPr/>
        </p:nvSpPr>
        <p:spPr>
          <a:xfrm>
            <a:off x="4716016" y="0"/>
            <a:ext cx="4536504" cy="6858000"/>
          </a:xfrm>
          <a:prstGeom prst="rect">
            <a:avLst/>
          </a:prstGeom>
          <a:solidFill>
            <a:srgbClr val="1C3C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/>
          <a:srcRect t="15066" b="2074"/>
          <a:stretch/>
        </p:blipFill>
        <p:spPr bwMode="auto">
          <a:xfrm>
            <a:off x="179512" y="1556793"/>
            <a:ext cx="8773114" cy="3960440"/>
          </a:xfrm>
          <a:prstGeom prst="rect">
            <a:avLst/>
          </a:prstGeom>
          <a:noFill/>
          <a:ln w="28575">
            <a:solidFill>
              <a:srgbClr val="1C3C56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>
            <a:extLst>
              <a:ext uri="{FF2B5EF4-FFF2-40B4-BE49-F238E27FC236}">
                <a16:creationId xmlns:a16="http://schemas.microsoft.com/office/drawing/2014/main" xmlns="" id="{953CC10C-9AD8-4848-AFF3-D7D8F77FE70A}"/>
              </a:ext>
            </a:extLst>
          </p:cNvPr>
          <p:cNvSpPr/>
          <p:nvPr/>
        </p:nvSpPr>
        <p:spPr>
          <a:xfrm>
            <a:off x="4572000" y="0"/>
            <a:ext cx="4680520" cy="6858000"/>
          </a:xfrm>
          <a:prstGeom prst="rect">
            <a:avLst/>
          </a:prstGeom>
          <a:solidFill>
            <a:srgbClr val="1C3C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TextBox 20">
            <a:extLst>
              <a:ext uri="{FF2B5EF4-FFF2-40B4-BE49-F238E27FC236}">
                <a16:creationId xmlns:a16="http://schemas.microsoft.com/office/drawing/2014/main" xmlns="" id="{563496FD-D50C-4134-859E-98A904A05D76}"/>
              </a:ext>
            </a:extLst>
          </p:cNvPr>
          <p:cNvSpPr txBox="1"/>
          <p:nvPr/>
        </p:nvSpPr>
        <p:spPr>
          <a:xfrm>
            <a:off x="4283968" y="1610791"/>
            <a:ext cx="433626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he-IL" sz="16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he-IL" sz="16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2" name="TextBox 20">
            <a:extLst>
              <a:ext uri="{FF2B5EF4-FFF2-40B4-BE49-F238E27FC236}">
                <a16:creationId xmlns:a16="http://schemas.microsoft.com/office/drawing/2014/main" xmlns="" id="{FAF5D26D-D737-4E12-8B61-EFD6A55D3A45}"/>
              </a:ext>
            </a:extLst>
          </p:cNvPr>
          <p:cNvSpPr txBox="1"/>
          <p:nvPr/>
        </p:nvSpPr>
        <p:spPr>
          <a:xfrm>
            <a:off x="4718740" y="1677699"/>
            <a:ext cx="433626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he-IL" sz="16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he-IL" sz="16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7EFC1322-E027-4BB3-AA42-591B43707A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0706" y="1797917"/>
            <a:ext cx="3003318" cy="2254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57D0A2E4-1BE3-4F3F-9849-F2CF413CCF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0792" y="4256817"/>
            <a:ext cx="3158788" cy="2340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xmlns="" id="{F43B8CFF-D8A7-420E-9D13-1B20552F6E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225373"/>
            <a:ext cx="3390484" cy="241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תיבת טקסט 11">
            <a:extLst>
              <a:ext uri="{FF2B5EF4-FFF2-40B4-BE49-F238E27FC236}">
                <a16:creationId xmlns:a16="http://schemas.microsoft.com/office/drawing/2014/main" xmlns="" id="{50B7EAFA-CDCD-4781-ACC8-4C89D001C71C}"/>
              </a:ext>
            </a:extLst>
          </p:cNvPr>
          <p:cNvSpPr txBox="1"/>
          <p:nvPr/>
        </p:nvSpPr>
        <p:spPr>
          <a:xfrm>
            <a:off x="4438344" y="129673"/>
            <a:ext cx="4674092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מבנים מתקפלים ניידים (</a:t>
            </a:r>
            <a:r>
              <a:rPr lang="he-IL" sz="32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ממ"ן</a:t>
            </a:r>
            <a:r>
              <a:rPr lang="he-IL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– </a:t>
            </a:r>
          </a:p>
          <a:p>
            <a:r>
              <a:rPr lang="he-IL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הסכם בלעדיות עם </a:t>
            </a:r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CONTINEST</a:t>
            </a:r>
            <a:endParaRPr lang="he-IL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xmlns="" id="{4FA1165B-2CD2-4B5A-A16A-9517049F1B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31" y="1844824"/>
            <a:ext cx="3600726" cy="2254054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xmlns="" id="{9AD3E745-1672-4850-AA31-E1B4F1FD9A2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70" y="671283"/>
            <a:ext cx="3376677" cy="1524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5780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 r="10352"/>
          <a:stretch>
            <a:fillRect/>
          </a:stretch>
        </p:blipFill>
        <p:spPr bwMode="auto">
          <a:xfrm>
            <a:off x="0" y="0"/>
            <a:ext cx="914403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-32" y="2186881"/>
            <a:ext cx="5072066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השירות הרפואי באחריותכם</a:t>
            </a:r>
          </a:p>
          <a:p>
            <a:endParaRPr lang="he-IL" sz="28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he-IL" sz="28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הלוגיסטיקה באחריותנו</a:t>
            </a:r>
            <a:endParaRPr lang="he-IL" sz="28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>
            <a:extLst>
              <a:ext uri="{FF2B5EF4-FFF2-40B4-BE49-F238E27FC236}">
                <a16:creationId xmlns:a16="http://schemas.microsoft.com/office/drawing/2014/main" xmlns="" id="{953CC10C-9AD8-4848-AFF3-D7D8F77FE70A}"/>
              </a:ext>
            </a:extLst>
          </p:cNvPr>
          <p:cNvSpPr/>
          <p:nvPr/>
        </p:nvSpPr>
        <p:spPr>
          <a:xfrm>
            <a:off x="4572000" y="0"/>
            <a:ext cx="4680520" cy="6858000"/>
          </a:xfrm>
          <a:prstGeom prst="rect">
            <a:avLst/>
          </a:prstGeom>
          <a:solidFill>
            <a:srgbClr val="1C3C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E7122B70-7B79-4E5C-8422-8285C2CEE5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t="13973" b="8182"/>
          <a:stretch/>
        </p:blipFill>
        <p:spPr bwMode="auto">
          <a:xfrm>
            <a:off x="251520" y="3645784"/>
            <a:ext cx="6696744" cy="2951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6">
            <a:extLst>
              <a:ext uri="{FF2B5EF4-FFF2-40B4-BE49-F238E27FC236}">
                <a16:creationId xmlns:a16="http://schemas.microsoft.com/office/drawing/2014/main" xmlns="" id="{BD5003EA-A2EB-4ABF-A84A-0F7DC1DA12FC}"/>
              </a:ext>
            </a:extLst>
          </p:cNvPr>
          <p:cNvSpPr txBox="1"/>
          <p:nvPr/>
        </p:nvSpPr>
        <p:spPr>
          <a:xfrm>
            <a:off x="395536" y="133815"/>
            <a:ext cx="8715436" cy="184665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fontAlgn="b"/>
            <a:r>
              <a:rPr lang="he-IL" sz="32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"</a:t>
            </a:r>
            <a:r>
              <a:rPr lang="he-IL" sz="3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מרפאה ניידת"             </a:t>
            </a:r>
            <a:r>
              <a:rPr lang="he-IL" sz="2400" dirty="0">
                <a:solidFill>
                  <a:srgbClr val="1C3C5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חדשנות פוגשת איכות</a:t>
            </a:r>
            <a:endParaRPr lang="he-IL" sz="3600" dirty="0">
              <a:solidFill>
                <a:srgbClr val="1C3C5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fontAlgn="b"/>
            <a:r>
              <a:rPr lang="he-IL" sz="3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</a:t>
            </a:r>
          </a:p>
          <a:p>
            <a:pPr fontAlgn="b"/>
            <a:endParaRPr lang="he-IL" sz="2400" b="1" dirty="0"/>
          </a:p>
          <a:p>
            <a:pPr fontAlgn="b"/>
            <a:endParaRPr lang="he-IL" dirty="0"/>
          </a:p>
        </p:txBody>
      </p:sp>
      <p:sp>
        <p:nvSpPr>
          <p:cNvPr id="8" name="תיבת טקסט 7">
            <a:extLst>
              <a:ext uri="{FF2B5EF4-FFF2-40B4-BE49-F238E27FC236}">
                <a16:creationId xmlns:a16="http://schemas.microsoft.com/office/drawing/2014/main" xmlns="" id="{CBA79784-FF26-4758-BEE1-A4FD5169A385}"/>
              </a:ext>
            </a:extLst>
          </p:cNvPr>
          <p:cNvSpPr txBox="1"/>
          <p:nvPr/>
        </p:nvSpPr>
        <p:spPr>
          <a:xfrm>
            <a:off x="1092454" y="1412776"/>
            <a:ext cx="801851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"/>
            <a:r>
              <a:rPr lang="he-IL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העתיד </a:t>
            </a:r>
            <a:r>
              <a:rPr lang="he-IL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בהנגשת</a:t>
            </a:r>
            <a:r>
              <a:rPr lang="he-IL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שירותי הרפואה עד הבית.</a:t>
            </a:r>
          </a:p>
          <a:p>
            <a:pPr fontAlgn="b"/>
            <a:endParaRPr lang="he-IL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fontAlgn="b"/>
            <a:r>
              <a:rPr lang="he-IL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מענה לוגיסטי </a:t>
            </a:r>
            <a:r>
              <a:rPr lang="he-IL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מדוייק</a:t>
            </a:r>
            <a:r>
              <a:rPr lang="he-IL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ויעיל.</a:t>
            </a:r>
          </a:p>
          <a:p>
            <a:pPr fontAlgn="b"/>
            <a:endParaRPr lang="he-IL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fontAlgn="b"/>
            <a:r>
              <a:rPr lang="he-IL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שירות חדשני, פורץ דרך, איכותי, אמין, זמין.    </a:t>
            </a:r>
          </a:p>
          <a:p>
            <a:pPr fontAlgn="b"/>
            <a:endParaRPr lang="he-IL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fontAlgn="b"/>
            <a:endParaRPr lang="he-IL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32077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>
            <a:extLst>
              <a:ext uri="{FF2B5EF4-FFF2-40B4-BE49-F238E27FC236}">
                <a16:creationId xmlns:a16="http://schemas.microsoft.com/office/drawing/2014/main" xmlns="" id="{953CC10C-9AD8-4848-AFF3-D7D8F77FE70A}"/>
              </a:ext>
            </a:extLst>
          </p:cNvPr>
          <p:cNvSpPr/>
          <p:nvPr/>
        </p:nvSpPr>
        <p:spPr>
          <a:xfrm>
            <a:off x="4572000" y="0"/>
            <a:ext cx="4680520" cy="6858000"/>
          </a:xfrm>
          <a:prstGeom prst="rect">
            <a:avLst/>
          </a:prstGeom>
          <a:solidFill>
            <a:srgbClr val="1C3C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73687C7E-B567-42AC-8A7A-1933F75C73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3" t="19310" b="19283"/>
          <a:stretch/>
        </p:blipFill>
        <p:spPr bwMode="auto">
          <a:xfrm>
            <a:off x="63847" y="1246328"/>
            <a:ext cx="4464496" cy="19224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xmlns="" id="{0818B068-CE2B-4DA4-BDD0-F010AEC568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79" b="6976"/>
          <a:stretch/>
        </p:blipFill>
        <p:spPr bwMode="auto">
          <a:xfrm>
            <a:off x="63846" y="3118536"/>
            <a:ext cx="4464496" cy="18951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xmlns="" id="{5409A496-A9CE-4660-8C04-72E2D85561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51" b="27083"/>
          <a:stretch/>
        </p:blipFill>
        <p:spPr bwMode="auto">
          <a:xfrm>
            <a:off x="63846" y="5028777"/>
            <a:ext cx="4379174" cy="16729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20">
            <a:extLst>
              <a:ext uri="{FF2B5EF4-FFF2-40B4-BE49-F238E27FC236}">
                <a16:creationId xmlns:a16="http://schemas.microsoft.com/office/drawing/2014/main" xmlns="" id="{563496FD-D50C-4134-859E-98A904A05D76}"/>
              </a:ext>
            </a:extLst>
          </p:cNvPr>
          <p:cNvSpPr txBox="1"/>
          <p:nvPr/>
        </p:nvSpPr>
        <p:spPr>
          <a:xfrm>
            <a:off x="4283968" y="1610791"/>
            <a:ext cx="4336262" cy="477053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6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שירותי רפואה בקהילה </a:t>
            </a:r>
          </a:p>
          <a:p>
            <a:r>
              <a:rPr lang="he-IL" sz="16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באיכות זהה למרפאה בנכס קבוע.</a:t>
            </a:r>
          </a:p>
          <a:p>
            <a:endParaRPr lang="he-IL" sz="16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he-IL" sz="16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מענה רפואי בכל זמן ובכל מקום-</a:t>
            </a:r>
          </a:p>
          <a:p>
            <a:r>
              <a:rPr lang="he-IL" sz="16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מחליטים ועושים!</a:t>
            </a:r>
          </a:p>
          <a:p>
            <a:endParaRPr lang="he-IL" sz="16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he-IL" sz="16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מענה מלא לחוק הנגישות, </a:t>
            </a:r>
          </a:p>
          <a:p>
            <a:r>
              <a:rPr lang="he-IL" sz="16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בכל מקום שתבחרו.</a:t>
            </a:r>
          </a:p>
          <a:p>
            <a:endParaRPr lang="he-IL" sz="16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he-IL" sz="16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פלטפורמה שמתאימה לכל שירות רפואי ולמגוון שירותים במקביל.</a:t>
            </a:r>
          </a:p>
          <a:p>
            <a:endParaRPr lang="he-IL" sz="16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he-IL" sz="16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אנו ננייד עבורכם את הניידת לכל מקום    ובכל תדירות שתבחרו. </a:t>
            </a:r>
          </a:p>
          <a:p>
            <a:endParaRPr lang="he-IL" sz="16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he-IL" sz="16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מענה לוגיסטי מלא,  ללא תלות בתשתית חיצונית.</a:t>
            </a:r>
          </a:p>
          <a:p>
            <a:endParaRPr lang="he-IL" sz="16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he-IL" sz="16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גרפיקה 3" descr="סטטוסקופ">
            <a:extLst>
              <a:ext uri="{FF2B5EF4-FFF2-40B4-BE49-F238E27FC236}">
                <a16:creationId xmlns:a16="http://schemas.microsoft.com/office/drawing/2014/main" xmlns="" id="{D6264985-A920-447F-80D5-E54C9FAB269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8716762" y="1700808"/>
            <a:ext cx="394210" cy="394210"/>
          </a:xfrm>
          <a:prstGeom prst="rect">
            <a:avLst/>
          </a:prstGeom>
        </p:spPr>
      </p:pic>
      <p:pic>
        <p:nvPicPr>
          <p:cNvPr id="7" name="גרפיקה 6" descr="שעון עצר">
            <a:extLst>
              <a:ext uri="{FF2B5EF4-FFF2-40B4-BE49-F238E27FC236}">
                <a16:creationId xmlns:a16="http://schemas.microsoft.com/office/drawing/2014/main" xmlns="" id="{7D554B96-4503-472D-8D99-061C139E07F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8676333" y="2422120"/>
            <a:ext cx="432047" cy="432047"/>
          </a:xfrm>
          <a:prstGeom prst="rect">
            <a:avLst/>
          </a:prstGeom>
        </p:spPr>
      </p:pic>
      <p:pic>
        <p:nvPicPr>
          <p:cNvPr id="12" name="גרפיקה 11" descr="אדם בכיסא גלגלים">
            <a:extLst>
              <a:ext uri="{FF2B5EF4-FFF2-40B4-BE49-F238E27FC236}">
                <a16:creationId xmlns:a16="http://schemas.microsoft.com/office/drawing/2014/main" xmlns="" id="{48CB0D8C-4D50-4DEC-BC3E-198054E5F69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 flipH="1">
            <a:off x="8637410" y="3118746"/>
            <a:ext cx="481559" cy="481559"/>
          </a:xfrm>
          <a:prstGeom prst="rect">
            <a:avLst/>
          </a:prstGeom>
        </p:spPr>
      </p:pic>
      <p:pic>
        <p:nvPicPr>
          <p:cNvPr id="14" name="גרפיקה 13" descr="גלגלי שיניים">
            <a:extLst>
              <a:ext uri="{FF2B5EF4-FFF2-40B4-BE49-F238E27FC236}">
                <a16:creationId xmlns:a16="http://schemas.microsoft.com/office/drawing/2014/main" xmlns="" id="{E4B5A22A-5F20-4C9A-A4A5-474DEE0288C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8652480" y="3908592"/>
            <a:ext cx="437851" cy="437851"/>
          </a:xfrm>
          <a:prstGeom prst="rect">
            <a:avLst/>
          </a:prstGeom>
        </p:spPr>
      </p:pic>
      <p:pic>
        <p:nvPicPr>
          <p:cNvPr id="16" name="גרפיקה 15" descr="משאית">
            <a:extLst>
              <a:ext uri="{FF2B5EF4-FFF2-40B4-BE49-F238E27FC236}">
                <a16:creationId xmlns:a16="http://schemas.microsoft.com/office/drawing/2014/main" xmlns="" id="{55E4E194-B059-4CFA-9873-A7AB1FA522E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 flipH="1">
            <a:off x="8637001" y="4611023"/>
            <a:ext cx="457200" cy="457200"/>
          </a:xfrm>
          <a:prstGeom prst="rect">
            <a:avLst/>
          </a:prstGeom>
        </p:spPr>
      </p:pic>
      <p:pic>
        <p:nvPicPr>
          <p:cNvPr id="18" name="גרפיקה 17" descr="כלים">
            <a:extLst>
              <a:ext uri="{FF2B5EF4-FFF2-40B4-BE49-F238E27FC236}">
                <a16:creationId xmlns:a16="http://schemas.microsoft.com/office/drawing/2014/main" xmlns="" id="{27FA5AB5-CA15-41C9-AC86-CCB5430CE0F0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8735393" y="5376511"/>
            <a:ext cx="345737" cy="345737"/>
          </a:xfrm>
          <a:prstGeom prst="rect">
            <a:avLst/>
          </a:prstGeom>
        </p:spPr>
      </p:pic>
      <p:sp>
        <p:nvSpPr>
          <p:cNvPr id="22" name="TextBox 6">
            <a:extLst>
              <a:ext uri="{FF2B5EF4-FFF2-40B4-BE49-F238E27FC236}">
                <a16:creationId xmlns:a16="http://schemas.microsoft.com/office/drawing/2014/main" xmlns="" id="{A9C42D7B-9D8B-49CA-866A-E7E1E15C3388}"/>
              </a:ext>
            </a:extLst>
          </p:cNvPr>
          <p:cNvSpPr txBox="1"/>
          <p:nvPr/>
        </p:nvSpPr>
        <p:spPr>
          <a:xfrm>
            <a:off x="395536" y="133815"/>
            <a:ext cx="8715436" cy="184665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fontAlgn="b"/>
            <a:r>
              <a:rPr lang="he-IL" sz="32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"</a:t>
            </a:r>
            <a:r>
              <a:rPr lang="he-IL" sz="3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מרפאה ניידת"             </a:t>
            </a:r>
            <a:r>
              <a:rPr lang="he-IL" sz="2400" dirty="0">
                <a:solidFill>
                  <a:srgbClr val="1C3C5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חדשנות פוגשת איכות</a:t>
            </a:r>
            <a:endParaRPr lang="he-IL" sz="3600" dirty="0">
              <a:solidFill>
                <a:srgbClr val="1C3C5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fontAlgn="b"/>
            <a:r>
              <a:rPr lang="he-IL" sz="3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</a:t>
            </a:r>
          </a:p>
          <a:p>
            <a:pPr fontAlgn="b"/>
            <a:endParaRPr lang="he-IL" sz="2400" b="1" dirty="0"/>
          </a:p>
          <a:p>
            <a:pPr fontAlgn="b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88075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2"/>
          <a:srcRect l="2440"/>
          <a:stretch>
            <a:fillRect/>
          </a:stretch>
        </p:blipFill>
        <p:spPr bwMode="auto">
          <a:xfrm>
            <a:off x="-32" y="0"/>
            <a:ext cx="914403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מלבן 13"/>
          <p:cNvSpPr/>
          <p:nvPr/>
        </p:nvSpPr>
        <p:spPr>
          <a:xfrm>
            <a:off x="2571736" y="4856882"/>
            <a:ext cx="7072362" cy="1858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>
              <a:lnSpc>
                <a:spcPct val="200000"/>
              </a:lnSpc>
            </a:pPr>
            <a:r>
              <a:rPr lang="he-IL" sz="32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התאמה אישית </a:t>
            </a:r>
          </a:p>
          <a:p>
            <a:pPr algn="ctr" fontAlgn="b">
              <a:lnSpc>
                <a:spcPct val="200000"/>
              </a:lnSpc>
            </a:pPr>
            <a:r>
              <a:rPr lang="he-IL" sz="32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לכל שירותי הרפואה בקהילה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>
            <a:extLst>
              <a:ext uri="{FF2B5EF4-FFF2-40B4-BE49-F238E27FC236}">
                <a16:creationId xmlns:a16="http://schemas.microsoft.com/office/drawing/2014/main" xmlns="" id="{953CC10C-9AD8-4848-AFF3-D7D8F77FE70A}"/>
              </a:ext>
            </a:extLst>
          </p:cNvPr>
          <p:cNvSpPr/>
          <p:nvPr/>
        </p:nvSpPr>
        <p:spPr>
          <a:xfrm>
            <a:off x="4572000" y="0"/>
            <a:ext cx="4680520" cy="6858000"/>
          </a:xfrm>
          <a:prstGeom prst="rect">
            <a:avLst/>
          </a:prstGeom>
          <a:solidFill>
            <a:srgbClr val="1C3C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TextBox 20">
            <a:extLst>
              <a:ext uri="{FF2B5EF4-FFF2-40B4-BE49-F238E27FC236}">
                <a16:creationId xmlns:a16="http://schemas.microsoft.com/office/drawing/2014/main" xmlns="" id="{563496FD-D50C-4134-859E-98A904A05D76}"/>
              </a:ext>
            </a:extLst>
          </p:cNvPr>
          <p:cNvSpPr txBox="1"/>
          <p:nvPr/>
        </p:nvSpPr>
        <p:spPr>
          <a:xfrm>
            <a:off x="4283968" y="1610791"/>
            <a:ext cx="433626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he-IL" sz="16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he-IL" sz="16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xmlns="" id="{1E0F7E95-A6A3-44CD-928A-A5664F7872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894889"/>
            <a:ext cx="6264696" cy="2829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TextBox 20">
            <a:extLst>
              <a:ext uri="{FF2B5EF4-FFF2-40B4-BE49-F238E27FC236}">
                <a16:creationId xmlns:a16="http://schemas.microsoft.com/office/drawing/2014/main" xmlns="" id="{FAF5D26D-D737-4E12-8B61-EFD6A55D3A45}"/>
              </a:ext>
            </a:extLst>
          </p:cNvPr>
          <p:cNvSpPr txBox="1"/>
          <p:nvPr/>
        </p:nvSpPr>
        <p:spPr>
          <a:xfrm>
            <a:off x="4529339" y="1268760"/>
            <a:ext cx="4336262" cy="57554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6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מעבדה</a:t>
            </a:r>
          </a:p>
          <a:p>
            <a:endParaRPr lang="he-IL" sz="16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he-IL" sz="16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מרפאת אחיות</a:t>
            </a:r>
          </a:p>
          <a:p>
            <a:endParaRPr lang="he-IL" sz="16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he-IL" sz="16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חיסוני שפעת</a:t>
            </a:r>
          </a:p>
          <a:p>
            <a:endParaRPr lang="he-IL" sz="16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he-IL" sz="16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בדיקת קרקעית העין (</a:t>
            </a:r>
            <a:r>
              <a:rPr lang="he-IL" sz="16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פונדוס</a:t>
            </a:r>
            <a:r>
              <a:rPr lang="he-IL" sz="16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</a:p>
          <a:p>
            <a:endParaRPr lang="he-IL" sz="16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he-IL" sz="16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קורונה – בדיקות קורונה וחיסונים</a:t>
            </a:r>
          </a:p>
          <a:p>
            <a:endParaRPr lang="he-IL" sz="16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he-IL" sz="16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חדר רופא</a:t>
            </a:r>
          </a:p>
          <a:p>
            <a:endParaRPr lang="he-IL" sz="16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he-IL" sz="16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רפואה משלימה</a:t>
            </a:r>
          </a:p>
          <a:p>
            <a:endParaRPr lang="he-IL" sz="16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he-IL" sz="16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רפואת שיניים</a:t>
            </a:r>
          </a:p>
          <a:p>
            <a:endParaRPr lang="he-IL" sz="16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he-IL" sz="16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טיפת חלב</a:t>
            </a:r>
          </a:p>
          <a:p>
            <a:endParaRPr lang="he-IL" sz="16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he-IL" sz="16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פזיותרפיה</a:t>
            </a:r>
            <a:endParaRPr lang="he-IL" sz="16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he-IL" sz="16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he-IL" sz="16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פוטותרפיה</a:t>
            </a:r>
            <a:endParaRPr lang="he-IL" sz="16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he-IL" sz="16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he-IL" sz="16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3" name="TextBox 6">
            <a:extLst>
              <a:ext uri="{FF2B5EF4-FFF2-40B4-BE49-F238E27FC236}">
                <a16:creationId xmlns:a16="http://schemas.microsoft.com/office/drawing/2014/main" xmlns="" id="{D7945EDF-2699-4FEB-98FE-EE98617EEDA6}"/>
              </a:ext>
            </a:extLst>
          </p:cNvPr>
          <p:cNvSpPr txBox="1"/>
          <p:nvPr/>
        </p:nvSpPr>
        <p:spPr>
          <a:xfrm>
            <a:off x="395536" y="133815"/>
            <a:ext cx="8715436" cy="184665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fontAlgn="b"/>
            <a:r>
              <a:rPr lang="he-IL" sz="32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"</a:t>
            </a:r>
            <a:r>
              <a:rPr lang="he-IL" sz="3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מרפאה ניידת"              </a:t>
            </a:r>
            <a:r>
              <a:rPr lang="he-IL" sz="2400" dirty="0">
                <a:solidFill>
                  <a:srgbClr val="1C3C5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מגוון שירותים רפואיים</a:t>
            </a:r>
            <a:endParaRPr lang="he-IL" sz="3600" dirty="0">
              <a:solidFill>
                <a:srgbClr val="1C3C5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fontAlgn="b"/>
            <a:r>
              <a:rPr lang="he-IL" sz="3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</a:t>
            </a:r>
          </a:p>
          <a:p>
            <a:pPr fontAlgn="b"/>
            <a:endParaRPr lang="he-IL" sz="2400" b="1" dirty="0"/>
          </a:p>
          <a:p>
            <a:pPr fontAlgn="b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1065893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>
            <a:extLst>
              <a:ext uri="{FF2B5EF4-FFF2-40B4-BE49-F238E27FC236}">
                <a16:creationId xmlns:a16="http://schemas.microsoft.com/office/drawing/2014/main" xmlns="" id="{953CC10C-9AD8-4848-AFF3-D7D8F77FE70A}"/>
              </a:ext>
            </a:extLst>
          </p:cNvPr>
          <p:cNvSpPr/>
          <p:nvPr/>
        </p:nvSpPr>
        <p:spPr>
          <a:xfrm>
            <a:off x="4572000" y="0"/>
            <a:ext cx="4680520" cy="6858000"/>
          </a:xfrm>
          <a:prstGeom prst="rect">
            <a:avLst/>
          </a:prstGeom>
          <a:solidFill>
            <a:srgbClr val="1C3C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TextBox 20">
            <a:extLst>
              <a:ext uri="{FF2B5EF4-FFF2-40B4-BE49-F238E27FC236}">
                <a16:creationId xmlns:a16="http://schemas.microsoft.com/office/drawing/2014/main" xmlns="" id="{563496FD-D50C-4134-859E-98A904A05D76}"/>
              </a:ext>
            </a:extLst>
          </p:cNvPr>
          <p:cNvSpPr txBox="1"/>
          <p:nvPr/>
        </p:nvSpPr>
        <p:spPr>
          <a:xfrm>
            <a:off x="4283968" y="1610791"/>
            <a:ext cx="433626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he-IL" sz="16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he-IL" sz="16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2" name="TextBox 20">
            <a:extLst>
              <a:ext uri="{FF2B5EF4-FFF2-40B4-BE49-F238E27FC236}">
                <a16:creationId xmlns:a16="http://schemas.microsoft.com/office/drawing/2014/main" xmlns="" id="{FAF5D26D-D737-4E12-8B61-EFD6A55D3A45}"/>
              </a:ext>
            </a:extLst>
          </p:cNvPr>
          <p:cNvSpPr txBox="1"/>
          <p:nvPr/>
        </p:nvSpPr>
        <p:spPr>
          <a:xfrm>
            <a:off x="4718740" y="1677699"/>
            <a:ext cx="433626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he-IL" sz="16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he-IL" sz="16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xmlns="" id="{C4C2F8A9-C334-478E-9305-39D5249D33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t="11005"/>
          <a:stretch/>
        </p:blipFill>
        <p:spPr bwMode="auto">
          <a:xfrm>
            <a:off x="179512" y="3672541"/>
            <a:ext cx="5760640" cy="30516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20">
            <a:extLst>
              <a:ext uri="{FF2B5EF4-FFF2-40B4-BE49-F238E27FC236}">
                <a16:creationId xmlns:a16="http://schemas.microsoft.com/office/drawing/2014/main" xmlns="" id="{12C12847-38BB-4C23-BF93-EC99D8496991}"/>
              </a:ext>
            </a:extLst>
          </p:cNvPr>
          <p:cNvSpPr txBox="1"/>
          <p:nvPr/>
        </p:nvSpPr>
        <p:spPr>
          <a:xfrm>
            <a:off x="4813654" y="1233328"/>
            <a:ext cx="4336262" cy="535531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מרפאה ניידת כמרפאה קבועה</a:t>
            </a:r>
            <a:r>
              <a:rPr lang="he-IL" sz="16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– </a:t>
            </a:r>
            <a:r>
              <a:rPr lang="he-IL" sz="1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חלופה לשכירות גבוהה של נכסים קבועים</a:t>
            </a:r>
            <a:endParaRPr lang="he-IL" sz="16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he-IL" sz="16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he-IL" sz="1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שווק וצמיחה </a:t>
            </a:r>
            <a:r>
              <a:rPr lang="he-IL" sz="16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– </a:t>
            </a:r>
            <a:r>
              <a:rPr lang="he-IL" sz="1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נראות והגדלת נתח שוק</a:t>
            </a:r>
            <a:endParaRPr lang="he-IL" sz="16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he-IL" sz="16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he-IL" sz="1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נתחי שוק חדשים </a:t>
            </a:r>
            <a:r>
              <a:rPr lang="he-IL" sz="16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– </a:t>
            </a:r>
            <a:r>
              <a:rPr lang="he-IL" sz="1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מתן שירות רפואי בשכונות חדשות, דריסת רגל לפני קופות מתחרות</a:t>
            </a:r>
          </a:p>
          <a:p>
            <a:endParaRPr lang="he-IL" sz="16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he-IL" sz="1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ניוד המרפאה </a:t>
            </a:r>
            <a:r>
              <a:rPr lang="he-IL" sz="16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– </a:t>
            </a:r>
            <a:r>
              <a:rPr lang="he-IL" sz="1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שירות רפואי רציף במגוון ערים ויישובים בפרק זמן קצר</a:t>
            </a:r>
          </a:p>
          <a:p>
            <a:endParaRPr lang="he-IL" sz="16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he-IL" sz="1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בניית מרכז רפואי חדש </a:t>
            </a:r>
            <a:r>
              <a:rPr lang="he-IL" sz="16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–                        </a:t>
            </a:r>
            <a:r>
              <a:rPr lang="he-IL" sz="1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מתן שירות רפואי עד השלמת הבניה</a:t>
            </a:r>
          </a:p>
          <a:p>
            <a:endParaRPr lang="he-IL" sz="16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he-IL" sz="1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שיפוץ מרכז רפואי /                          יחידות בתוך המרכז הרפואי</a:t>
            </a:r>
            <a:r>
              <a:rPr lang="he-IL" sz="16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–             </a:t>
            </a:r>
            <a:r>
              <a:rPr lang="he-IL" sz="1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המשך פעילות רציפה ומתן שירות מלא</a:t>
            </a:r>
            <a:endParaRPr lang="he-IL" sz="16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he-IL" sz="16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he-IL" sz="1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אחסון ציוד בזמן שיפוץ</a:t>
            </a:r>
          </a:p>
          <a:p>
            <a:endParaRPr lang="he-IL" sz="16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he-IL" sz="1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תוספת לשירות קיים /                       תגבור שירות בתקופת שיא</a:t>
            </a:r>
          </a:p>
        </p:txBody>
      </p:sp>
      <p:sp>
        <p:nvSpPr>
          <p:cNvPr id="14" name="TextBox 6">
            <a:extLst>
              <a:ext uri="{FF2B5EF4-FFF2-40B4-BE49-F238E27FC236}">
                <a16:creationId xmlns:a16="http://schemas.microsoft.com/office/drawing/2014/main" xmlns="" id="{32CD4BD0-A94A-4639-9F42-8243153E721E}"/>
              </a:ext>
            </a:extLst>
          </p:cNvPr>
          <p:cNvSpPr txBox="1"/>
          <p:nvPr/>
        </p:nvSpPr>
        <p:spPr>
          <a:xfrm>
            <a:off x="0" y="133815"/>
            <a:ext cx="9110972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fontAlgn="b"/>
            <a:r>
              <a:rPr lang="he-IL" sz="32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"</a:t>
            </a:r>
            <a:r>
              <a:rPr lang="he-IL" sz="3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מרפאה ניידת"                  </a:t>
            </a:r>
            <a:r>
              <a:rPr lang="he-IL" sz="2000" dirty="0">
                <a:solidFill>
                  <a:srgbClr val="1C3C5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שימושים עיקריים</a:t>
            </a:r>
          </a:p>
          <a:p>
            <a:pPr fontAlgn="b"/>
            <a:r>
              <a:rPr lang="he-IL" sz="3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</a:t>
            </a:r>
          </a:p>
          <a:p>
            <a:pPr fontAlgn="b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4816974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>
            <a:extLst>
              <a:ext uri="{FF2B5EF4-FFF2-40B4-BE49-F238E27FC236}">
                <a16:creationId xmlns:a16="http://schemas.microsoft.com/office/drawing/2014/main" xmlns="" id="{953CC10C-9AD8-4848-AFF3-D7D8F77FE70A}"/>
              </a:ext>
            </a:extLst>
          </p:cNvPr>
          <p:cNvSpPr/>
          <p:nvPr/>
        </p:nvSpPr>
        <p:spPr>
          <a:xfrm>
            <a:off x="4572000" y="0"/>
            <a:ext cx="4680520" cy="6858000"/>
          </a:xfrm>
          <a:prstGeom prst="rect">
            <a:avLst/>
          </a:prstGeom>
          <a:solidFill>
            <a:srgbClr val="1C3C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TextBox 20">
            <a:extLst>
              <a:ext uri="{FF2B5EF4-FFF2-40B4-BE49-F238E27FC236}">
                <a16:creationId xmlns:a16="http://schemas.microsoft.com/office/drawing/2014/main" xmlns="" id="{563496FD-D50C-4134-859E-98A904A05D76}"/>
              </a:ext>
            </a:extLst>
          </p:cNvPr>
          <p:cNvSpPr txBox="1"/>
          <p:nvPr/>
        </p:nvSpPr>
        <p:spPr>
          <a:xfrm>
            <a:off x="4283968" y="1610791"/>
            <a:ext cx="433626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he-IL" sz="16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he-IL" sz="16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2" name="TextBox 20">
            <a:extLst>
              <a:ext uri="{FF2B5EF4-FFF2-40B4-BE49-F238E27FC236}">
                <a16:creationId xmlns:a16="http://schemas.microsoft.com/office/drawing/2014/main" xmlns="" id="{FAF5D26D-D737-4E12-8B61-EFD6A55D3A45}"/>
              </a:ext>
            </a:extLst>
          </p:cNvPr>
          <p:cNvSpPr txBox="1"/>
          <p:nvPr/>
        </p:nvSpPr>
        <p:spPr>
          <a:xfrm>
            <a:off x="4718740" y="1677699"/>
            <a:ext cx="433626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he-IL" sz="16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he-IL" sz="16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xmlns="" id="{8C3D8330-79E6-49F9-BAA3-95259989FD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576" y="2195566"/>
            <a:ext cx="7659701" cy="3996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xmlns="" id="{3E5AC173-8630-4241-8CFE-62A65C4874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1193" y="2195566"/>
            <a:ext cx="7631134" cy="38308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6">
            <a:extLst>
              <a:ext uri="{FF2B5EF4-FFF2-40B4-BE49-F238E27FC236}">
                <a16:creationId xmlns:a16="http://schemas.microsoft.com/office/drawing/2014/main" xmlns="" id="{14BB7521-82E1-4B9E-B180-72C73EE3DE70}"/>
              </a:ext>
            </a:extLst>
          </p:cNvPr>
          <p:cNvSpPr txBox="1"/>
          <p:nvPr/>
        </p:nvSpPr>
        <p:spPr>
          <a:xfrm>
            <a:off x="0" y="133815"/>
            <a:ext cx="9110972" cy="129266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fontAlgn="b"/>
            <a:r>
              <a:rPr lang="he-IL" sz="32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"</a:t>
            </a:r>
            <a:r>
              <a:rPr lang="he-IL" sz="3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מרפאה ניידת"                  </a:t>
            </a:r>
            <a:r>
              <a:rPr lang="he-IL" sz="2000" dirty="0">
                <a:solidFill>
                  <a:srgbClr val="1C3C5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תמונות מהשטח</a:t>
            </a:r>
            <a:endParaRPr lang="he-IL" sz="3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fontAlgn="b"/>
            <a:endParaRPr lang="he-IL" sz="2400" b="1" dirty="0"/>
          </a:p>
          <a:p>
            <a:pPr fontAlgn="b"/>
            <a:endParaRPr lang="he-IL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xmlns="" id="{1A26432F-4105-4371-AA21-F40CC92C0A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97" b="2177"/>
          <a:stretch/>
        </p:blipFill>
        <p:spPr bwMode="auto">
          <a:xfrm>
            <a:off x="770121" y="2211761"/>
            <a:ext cx="7560332" cy="38653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>
            <a:extLst>
              <a:ext uri="{FF2B5EF4-FFF2-40B4-BE49-F238E27FC236}">
                <a16:creationId xmlns:a16="http://schemas.microsoft.com/office/drawing/2014/main" xmlns="" id="{5DA5CFC2-A751-4B7F-B2B0-DFA0A4AFB1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79" b="6976"/>
          <a:stretch/>
        </p:blipFill>
        <p:spPr bwMode="auto">
          <a:xfrm>
            <a:off x="591333" y="2311778"/>
            <a:ext cx="7726576" cy="38611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>
            <a:extLst>
              <a:ext uri="{FF2B5EF4-FFF2-40B4-BE49-F238E27FC236}">
                <a16:creationId xmlns:a16="http://schemas.microsoft.com/office/drawing/2014/main" xmlns="" id="{7406200B-DB10-4E3F-B87D-31BD9A41FE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51" b="27083"/>
          <a:stretch/>
        </p:blipFill>
        <p:spPr bwMode="auto">
          <a:xfrm>
            <a:off x="714030" y="2378686"/>
            <a:ext cx="7603879" cy="36970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xmlns="" id="{F251B2F0-AA2A-4B0F-9B20-91654564F5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127" y="2268015"/>
            <a:ext cx="7676752" cy="38983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9643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75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25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75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>
            <a:extLst>
              <a:ext uri="{FF2B5EF4-FFF2-40B4-BE49-F238E27FC236}">
                <a16:creationId xmlns:a16="http://schemas.microsoft.com/office/drawing/2014/main" xmlns="" id="{953CC10C-9AD8-4848-AFF3-D7D8F77FE70A}"/>
              </a:ext>
            </a:extLst>
          </p:cNvPr>
          <p:cNvSpPr/>
          <p:nvPr/>
        </p:nvSpPr>
        <p:spPr>
          <a:xfrm>
            <a:off x="4572000" y="0"/>
            <a:ext cx="4680520" cy="6858000"/>
          </a:xfrm>
          <a:prstGeom prst="rect">
            <a:avLst/>
          </a:prstGeom>
          <a:solidFill>
            <a:srgbClr val="1C3C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TextBox 20">
            <a:extLst>
              <a:ext uri="{FF2B5EF4-FFF2-40B4-BE49-F238E27FC236}">
                <a16:creationId xmlns:a16="http://schemas.microsoft.com/office/drawing/2014/main" xmlns="" id="{563496FD-D50C-4134-859E-98A904A05D76}"/>
              </a:ext>
            </a:extLst>
          </p:cNvPr>
          <p:cNvSpPr txBox="1"/>
          <p:nvPr/>
        </p:nvSpPr>
        <p:spPr>
          <a:xfrm>
            <a:off x="4283968" y="1610791"/>
            <a:ext cx="433626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he-IL" sz="16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he-IL" sz="16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תיבת טקסט 11">
            <a:extLst>
              <a:ext uri="{FF2B5EF4-FFF2-40B4-BE49-F238E27FC236}">
                <a16:creationId xmlns:a16="http://schemas.microsoft.com/office/drawing/2014/main" xmlns="" id="{50B7EAFA-CDCD-4781-ACC8-4C89D001C71C}"/>
              </a:ext>
            </a:extLst>
          </p:cNvPr>
          <p:cNvSpPr txBox="1"/>
          <p:nvPr/>
        </p:nvSpPr>
        <p:spPr>
          <a:xfrm>
            <a:off x="4438344" y="129673"/>
            <a:ext cx="467409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שירותים נוספים –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e-IL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הסעות צוותים רפואיים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e-IL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שינוע מרפאות ניידות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1D287503-D4F3-42F4-8F72-55E2C3B245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418" y="2195566"/>
            <a:ext cx="7560006" cy="42511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09855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>
            <a:extLst>
              <a:ext uri="{FF2B5EF4-FFF2-40B4-BE49-F238E27FC236}">
                <a16:creationId xmlns:a16="http://schemas.microsoft.com/office/drawing/2014/main" xmlns="" id="{953CC10C-9AD8-4848-AFF3-D7D8F77FE70A}"/>
              </a:ext>
            </a:extLst>
          </p:cNvPr>
          <p:cNvSpPr/>
          <p:nvPr/>
        </p:nvSpPr>
        <p:spPr>
          <a:xfrm>
            <a:off x="4577932" y="23919"/>
            <a:ext cx="4680520" cy="6858000"/>
          </a:xfrm>
          <a:prstGeom prst="rect">
            <a:avLst/>
          </a:prstGeom>
          <a:solidFill>
            <a:srgbClr val="1C3C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תיבת טקסט 11">
            <a:extLst>
              <a:ext uri="{FF2B5EF4-FFF2-40B4-BE49-F238E27FC236}">
                <a16:creationId xmlns:a16="http://schemas.microsoft.com/office/drawing/2014/main" xmlns="" id="{50B7EAFA-CDCD-4781-ACC8-4C89D001C71C}"/>
              </a:ext>
            </a:extLst>
          </p:cNvPr>
          <p:cNvSpPr txBox="1"/>
          <p:nvPr/>
        </p:nvSpPr>
        <p:spPr>
          <a:xfrm>
            <a:off x="4438344" y="129673"/>
            <a:ext cx="4674092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שירותים נוספים – </a:t>
            </a:r>
          </a:p>
          <a:p>
            <a:r>
              <a:rPr lang="he-IL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הקמת מתחמים לשירות רפואי בשטח</a:t>
            </a:r>
          </a:p>
          <a:p>
            <a:r>
              <a:rPr lang="he-IL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ציוד לוגיסטי</a:t>
            </a:r>
          </a:p>
          <a:p>
            <a:endParaRPr lang="he-IL" sz="1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he-IL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אוהלים</a:t>
            </a:r>
          </a:p>
          <a:p>
            <a:r>
              <a:rPr lang="he-IL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תאורה</a:t>
            </a:r>
          </a:p>
          <a:p>
            <a:r>
              <a:rPr lang="he-IL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מיזוג / חימום</a:t>
            </a:r>
          </a:p>
          <a:p>
            <a:r>
              <a:rPr lang="he-IL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גנרטור</a:t>
            </a:r>
          </a:p>
          <a:p>
            <a:r>
              <a:rPr lang="he-IL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שירותים (גם ללא תשתית)</a:t>
            </a:r>
          </a:p>
          <a:p>
            <a:r>
              <a:rPr lang="he-IL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ריהוט</a:t>
            </a:r>
          </a:p>
          <a:p>
            <a:r>
              <a:rPr lang="he-IL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גדרות תיחום</a:t>
            </a:r>
            <a:endParaRPr lang="he-IL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xmlns="" id="{22AB4CCF-220F-4777-AC05-089D377048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0648"/>
            <a:ext cx="3108918" cy="41452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xmlns="" id="{19C1EE2B-6BE8-4837-B0DF-83C36BE321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3" y="3354273"/>
            <a:ext cx="5590801" cy="33870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xmlns="" id="{D04879D2-D3B9-4FE4-AA52-7118F1BACE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03"/>
          <a:stretch/>
        </p:blipFill>
        <p:spPr bwMode="auto">
          <a:xfrm>
            <a:off x="258706" y="3354273"/>
            <a:ext cx="2873134" cy="33825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5925239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752</TotalTime>
  <Words>282</Words>
  <Application>Microsoft Office PowerPoint</Application>
  <PresentationFormat>On-screen Show (4:3)</PresentationFormat>
  <Paragraphs>85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ערכת נושא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שקופית 1</dc:title>
  <dc:creator>Admin</dc:creator>
  <cp:lastModifiedBy>Elad</cp:lastModifiedBy>
  <cp:revision>168</cp:revision>
  <dcterms:created xsi:type="dcterms:W3CDTF">2019-12-06T21:07:14Z</dcterms:created>
  <dcterms:modified xsi:type="dcterms:W3CDTF">2021-04-18T06:40:41Z</dcterms:modified>
</cp:coreProperties>
</file>